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70" r:id="rId3"/>
    <p:sldId id="302" r:id="rId4"/>
    <p:sldId id="271" r:id="rId5"/>
    <p:sldId id="273" r:id="rId6"/>
    <p:sldId id="266" r:id="rId7"/>
    <p:sldId id="297" r:id="rId8"/>
    <p:sldId id="274" r:id="rId9"/>
    <p:sldId id="275" r:id="rId10"/>
    <p:sldId id="284" r:id="rId11"/>
    <p:sldId id="276" r:id="rId12"/>
    <p:sldId id="277" r:id="rId13"/>
    <p:sldId id="295" r:id="rId14"/>
    <p:sldId id="278" r:id="rId15"/>
    <p:sldId id="279" r:id="rId16"/>
    <p:sldId id="280" r:id="rId17"/>
    <p:sldId id="296" r:id="rId18"/>
    <p:sldId id="281"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82"/>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24CF3A2-9FB2-364B-A93B-B2F5DA528021}"/>
              </a:ext>
            </a:extLst>
          </p:cNvPr>
          <p:cNvSpPr>
            <a:spLocks noGrp="1"/>
          </p:cNvSpPr>
          <p:nvPr>
            <p:ph type="ctrTitle"/>
          </p:nvPr>
        </p:nvSpPr>
        <p:spPr>
          <a:xfrm>
            <a:off x="2536372" y="791413"/>
            <a:ext cx="8453166" cy="2474302"/>
          </a:xfrm>
        </p:spPr>
        <p:txBody>
          <a:bodyPr/>
          <a:lstStyle/>
          <a:p>
            <a:r>
              <a:rPr lang="en-US" sz="3200" dirty="0">
                <a:solidFill>
                  <a:srgbClr val="C00000"/>
                </a:solidFill>
              </a:rPr>
              <a:t>The ecology of global consumer culture</a:t>
            </a:r>
            <a:endParaRPr lang="en-US" dirty="0">
              <a:solidFill>
                <a:srgbClr val="C00000"/>
              </a:solidFill>
            </a:endParaRPr>
          </a:p>
        </p:txBody>
      </p:sp>
    </p:spTree>
    <p:extLst>
      <p:ext uri="{BB962C8B-B14F-4D97-AF65-F5344CB8AC3E}">
        <p14:creationId xmlns:p14="http://schemas.microsoft.com/office/powerpoint/2010/main" val="124137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2B405-51AC-BA41-A480-093608781531}"/>
              </a:ext>
            </a:extLst>
          </p:cNvPr>
          <p:cNvSpPr>
            <a:spLocks noGrp="1"/>
          </p:cNvSpPr>
          <p:nvPr>
            <p:ph type="title"/>
          </p:nvPr>
        </p:nvSpPr>
        <p:spPr>
          <a:xfrm>
            <a:off x="1451579" y="957943"/>
            <a:ext cx="9603275" cy="895811"/>
          </a:xfrm>
        </p:spPr>
        <p:txBody>
          <a:bodyPr>
            <a:normAutofit/>
          </a:bodyPr>
          <a:lstStyle/>
          <a:p>
            <a:r>
              <a:rPr lang="en-US" sz="2400" dirty="0"/>
              <a:t>Consumption as a Global and Local Ecological Issue</a:t>
            </a:r>
          </a:p>
        </p:txBody>
      </p:sp>
      <p:sp>
        <p:nvSpPr>
          <p:cNvPr id="3" name="Content Placeholder 2">
            <a:extLst>
              <a:ext uri="{FF2B5EF4-FFF2-40B4-BE49-F238E27FC236}">
                <a16:creationId xmlns:a16="http://schemas.microsoft.com/office/drawing/2014/main" id="{548FF252-7617-FB4C-AB59-835FC83380B7}"/>
              </a:ext>
            </a:extLst>
          </p:cNvPr>
          <p:cNvSpPr>
            <a:spLocks noGrp="1"/>
          </p:cNvSpPr>
          <p:nvPr>
            <p:ph idx="1"/>
          </p:nvPr>
        </p:nvSpPr>
        <p:spPr>
          <a:xfrm>
            <a:off x="1451579" y="2147934"/>
            <a:ext cx="9400035" cy="3450613"/>
          </a:xfrm>
        </p:spPr>
        <p:txBody>
          <a:bodyPr/>
          <a:lstStyle/>
          <a:p>
            <a:pPr algn="just"/>
            <a:r>
              <a:rPr lang="en-US" dirty="0"/>
              <a:t>At the global level over-consumption is an obvious problem, but it remains abstract and hard to tell apart from concepts like affluence or “standard of living.” </a:t>
            </a:r>
          </a:p>
          <a:p>
            <a:pPr lvl="1" algn="just"/>
            <a:r>
              <a:rPr lang="en-US" dirty="0"/>
              <a:t>Do wealth and high consumption always go together? (The best answer seems to be, </a:t>
            </a:r>
            <a:r>
              <a:rPr lang="en-US" i="1" dirty="0"/>
              <a:t>not necessarily</a:t>
            </a:r>
            <a:r>
              <a:rPr lang="en-US" dirty="0"/>
              <a:t>.) </a:t>
            </a:r>
          </a:p>
          <a:p>
            <a:pPr lvl="1" algn="just"/>
            <a:r>
              <a:rPr lang="en-US" dirty="0"/>
              <a:t>Does an increased level of consumption make people happier? (</a:t>
            </a:r>
            <a:r>
              <a:rPr lang="en-US" dirty="0" err="1"/>
              <a:t>Scitovsky</a:t>
            </a:r>
            <a:r>
              <a:rPr lang="en-US" dirty="0"/>
              <a:t> [1992] says it makes them </a:t>
            </a:r>
            <a:r>
              <a:rPr lang="en-US" i="1" dirty="0"/>
              <a:t>less </a:t>
            </a:r>
            <a:r>
              <a:rPr lang="en-US" dirty="0"/>
              <a:t>happy.) </a:t>
            </a:r>
          </a:p>
          <a:p>
            <a:pPr lvl="1" algn="just"/>
            <a:r>
              <a:rPr lang="en-US" dirty="0"/>
              <a:t>Are human needs and wants infinite, or are there limits? (Nobody seems to know.) </a:t>
            </a:r>
          </a:p>
          <a:p>
            <a:endParaRPr lang="en-US" dirty="0"/>
          </a:p>
        </p:txBody>
      </p:sp>
    </p:spTree>
    <p:extLst>
      <p:ext uri="{BB962C8B-B14F-4D97-AF65-F5344CB8AC3E}">
        <p14:creationId xmlns:p14="http://schemas.microsoft.com/office/powerpoint/2010/main" val="644924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F5A1C-0E63-3748-8538-C0464FB57D44}"/>
              </a:ext>
            </a:extLst>
          </p:cNvPr>
          <p:cNvSpPr>
            <a:spLocks noGrp="1"/>
          </p:cNvSpPr>
          <p:nvPr>
            <p:ph type="title"/>
          </p:nvPr>
        </p:nvSpPr>
        <p:spPr>
          <a:xfrm>
            <a:off x="1319377" y="1131463"/>
            <a:ext cx="10116132" cy="818168"/>
          </a:xfrm>
        </p:spPr>
        <p:txBody>
          <a:bodyPr>
            <a:normAutofit/>
          </a:bodyPr>
          <a:lstStyle/>
          <a:p>
            <a:r>
              <a:rPr lang="en-US" sz="2800" dirty="0"/>
              <a:t>Case study: CONSUMPTION AND ENVIRONMETAL CHANGE</a:t>
            </a:r>
          </a:p>
        </p:txBody>
      </p:sp>
      <p:sp>
        <p:nvSpPr>
          <p:cNvPr id="3" name="Content Placeholder 2">
            <a:extLst>
              <a:ext uri="{FF2B5EF4-FFF2-40B4-BE49-F238E27FC236}">
                <a16:creationId xmlns:a16="http://schemas.microsoft.com/office/drawing/2014/main" id="{07CFF520-C4A1-E64A-9D21-8255BB672B9E}"/>
              </a:ext>
            </a:extLst>
          </p:cNvPr>
          <p:cNvSpPr>
            <a:spLocks noGrp="1"/>
          </p:cNvSpPr>
          <p:nvPr>
            <p:ph idx="1"/>
          </p:nvPr>
        </p:nvSpPr>
        <p:spPr>
          <a:xfrm>
            <a:off x="1451579" y="1949631"/>
            <a:ext cx="9603275" cy="4241849"/>
          </a:xfrm>
        </p:spPr>
        <p:txBody>
          <a:bodyPr>
            <a:normAutofit fontScale="77500" lnSpcReduction="20000"/>
          </a:bodyPr>
          <a:lstStyle/>
          <a:p>
            <a:pPr algn="just"/>
            <a:r>
              <a:rPr lang="en-US" sz="2300" dirty="0"/>
              <a:t>Based on standard models of 1970s cultural ecology, the connections between the </a:t>
            </a:r>
            <a:r>
              <a:rPr lang="en-US" sz="2300" dirty="0" err="1"/>
              <a:t>Kekchi</a:t>
            </a:r>
            <a:r>
              <a:rPr lang="en-US" sz="2300" dirty="0"/>
              <a:t> </a:t>
            </a:r>
            <a:r>
              <a:rPr lang="en-US" sz="2300" dirty="0" err="1"/>
              <a:t>swidden</a:t>
            </a:r>
            <a:r>
              <a:rPr lang="en-US" sz="2300" dirty="0"/>
              <a:t> farming system and the social organization of households and communities were investigated to see how increasing population and intensification of agriculture led to changes in the domestic organization of labor and property, and ultimately how hundreds of years of conquest, political domination, and shifting periods of “economic development” had been crucial in shaping </a:t>
            </a:r>
            <a:r>
              <a:rPr lang="en-US" sz="2300" dirty="0" err="1"/>
              <a:t>Kekchi</a:t>
            </a:r>
            <a:r>
              <a:rPr lang="en-US" sz="2300" dirty="0"/>
              <a:t> ecological relationships. </a:t>
            </a:r>
          </a:p>
          <a:p>
            <a:pPr algn="just"/>
            <a:r>
              <a:rPr lang="en-US" sz="2300" dirty="0"/>
              <a:t>A field work was carried out at </a:t>
            </a:r>
            <a:r>
              <a:rPr lang="en-US" sz="2300" dirty="0" err="1"/>
              <a:t>Kekchi</a:t>
            </a:r>
            <a:r>
              <a:rPr lang="en-US" sz="2300" dirty="0"/>
              <a:t> Maya </a:t>
            </a:r>
            <a:r>
              <a:rPr lang="en-US" sz="2300" dirty="0" err="1"/>
              <a:t>swidden</a:t>
            </a:r>
            <a:r>
              <a:rPr lang="en-US" sz="2300" dirty="0"/>
              <a:t> tropical rain forest farmers in southern Belize from 1979 to 1981.</a:t>
            </a:r>
          </a:p>
          <a:p>
            <a:pPr lvl="1" algn="just"/>
            <a:r>
              <a:rPr lang="en-US" sz="2100" dirty="0"/>
              <a:t>About 5,000 live in 30 villages scattered across a relatively isolated district which still supports large areas of primary and secondary forest. </a:t>
            </a:r>
          </a:p>
          <a:p>
            <a:pPr lvl="1" algn="just"/>
            <a:r>
              <a:rPr lang="en-US" sz="2100" dirty="0"/>
              <a:t>They hunt, fish, gather food and other wild resources, raise livestock, and grow a mixture of subsistence and cash crops. </a:t>
            </a:r>
          </a:p>
          <a:p>
            <a:pPr lvl="1" algn="just"/>
            <a:r>
              <a:rPr lang="en-US" sz="2100" dirty="0"/>
              <a:t>Some jobs are available in a nearby town and on some larger farms, and there are a number of small enterprises including retail shops, ecotourism lodges, trucking businesses, crafts, and other services. </a:t>
            </a:r>
          </a:p>
          <a:p>
            <a:endParaRPr lang="en-US" dirty="0"/>
          </a:p>
        </p:txBody>
      </p:sp>
    </p:spTree>
    <p:extLst>
      <p:ext uri="{BB962C8B-B14F-4D97-AF65-F5344CB8AC3E}">
        <p14:creationId xmlns:p14="http://schemas.microsoft.com/office/powerpoint/2010/main" val="68274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1A67D-D732-F448-AB66-BEA69DA1EEF2}"/>
              </a:ext>
            </a:extLst>
          </p:cNvPr>
          <p:cNvSpPr>
            <a:spLocks noGrp="1"/>
          </p:cNvSpPr>
          <p:nvPr>
            <p:ph type="title"/>
          </p:nvPr>
        </p:nvSpPr>
        <p:spPr>
          <a:xfrm>
            <a:off x="1451579" y="1079654"/>
            <a:ext cx="9603275" cy="498679"/>
          </a:xfrm>
        </p:spPr>
        <p:txBody>
          <a:bodyPr>
            <a:normAutofit fontScale="90000"/>
          </a:bodyPr>
          <a:lstStyle/>
          <a:p>
            <a:r>
              <a:rPr lang="en-US" dirty="0"/>
              <a:t>Consumer culture</a:t>
            </a:r>
          </a:p>
        </p:txBody>
      </p:sp>
      <p:sp>
        <p:nvSpPr>
          <p:cNvPr id="3" name="Content Placeholder 2">
            <a:extLst>
              <a:ext uri="{FF2B5EF4-FFF2-40B4-BE49-F238E27FC236}">
                <a16:creationId xmlns:a16="http://schemas.microsoft.com/office/drawing/2014/main" id="{E4F7DAF3-C373-9B49-BA4E-1FF6154600AA}"/>
              </a:ext>
            </a:extLst>
          </p:cNvPr>
          <p:cNvSpPr>
            <a:spLocks noGrp="1"/>
          </p:cNvSpPr>
          <p:nvPr>
            <p:ph idx="1"/>
          </p:nvPr>
        </p:nvSpPr>
        <p:spPr>
          <a:xfrm>
            <a:off x="1357363" y="1809948"/>
            <a:ext cx="9868825" cy="4469927"/>
          </a:xfrm>
        </p:spPr>
        <p:txBody>
          <a:bodyPr>
            <a:noAutofit/>
          </a:bodyPr>
          <a:lstStyle/>
          <a:p>
            <a:pPr algn="just"/>
            <a:r>
              <a:rPr lang="en-US" sz="1800" dirty="0" err="1"/>
              <a:t>Kekchi</a:t>
            </a:r>
            <a:r>
              <a:rPr lang="en-US" sz="1800" dirty="0"/>
              <a:t> people were not generally interested in talking about farming, land, or politics but fascinated by tools, gadgets, and consumer goods of all kinds. </a:t>
            </a:r>
          </a:p>
          <a:p>
            <a:pPr algn="just"/>
            <a:r>
              <a:rPr lang="en-US" sz="1800" dirty="0"/>
              <a:t>On weekends people from the village would pay a substantial sum to travel into town. They could have saved the bus fare and bought what they needed in local shops, but they really enjoyed looking at things in shop windows, and on their return they would talk at great length about the prices and origins of different goods.</a:t>
            </a:r>
          </a:p>
          <a:p>
            <a:pPr algn="just"/>
            <a:r>
              <a:rPr lang="en-US" sz="1800" dirty="0"/>
              <a:t>A lot of families were cutting down on corn production for household use, and expanding their cash cropping. This forced many to buy imported foods from local shops at inflated prices. </a:t>
            </a:r>
          </a:p>
          <a:p>
            <a:pPr algn="just"/>
            <a:r>
              <a:rPr lang="en-US" sz="1800" dirty="0"/>
              <a:t>Older people lamented the shift away from home production of foods and crafts, and the growing dependence on things from stores. Even the oldest and poorest had long since given up making their own pottery and sugar, and everyone used flashlights, kerosene lamps, metal pots, laundry soap, and plastic dishes. </a:t>
            </a:r>
          </a:p>
        </p:txBody>
      </p:sp>
    </p:spTree>
    <p:extLst>
      <p:ext uri="{BB962C8B-B14F-4D97-AF65-F5344CB8AC3E}">
        <p14:creationId xmlns:p14="http://schemas.microsoft.com/office/powerpoint/2010/main" val="3426623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E0DCB-7F1C-8743-AAA1-E9B3BC3D25B5}"/>
              </a:ext>
            </a:extLst>
          </p:cNvPr>
          <p:cNvSpPr>
            <a:spLocks noGrp="1"/>
          </p:cNvSpPr>
          <p:nvPr>
            <p:ph type="title"/>
          </p:nvPr>
        </p:nvSpPr>
        <p:spPr>
          <a:xfrm>
            <a:off x="1512745" y="312951"/>
            <a:ext cx="9603275" cy="1049235"/>
          </a:xfrm>
        </p:spPr>
        <p:txBody>
          <a:bodyPr/>
          <a:lstStyle/>
          <a:p>
            <a:r>
              <a:rPr lang="en-US" dirty="0"/>
              <a:t>Consumer culture</a:t>
            </a:r>
          </a:p>
        </p:txBody>
      </p:sp>
      <p:sp>
        <p:nvSpPr>
          <p:cNvPr id="3" name="Content Placeholder 2">
            <a:extLst>
              <a:ext uri="{FF2B5EF4-FFF2-40B4-BE49-F238E27FC236}">
                <a16:creationId xmlns:a16="http://schemas.microsoft.com/office/drawing/2014/main" id="{81A9420D-9C9F-CF4F-B040-34F257434176}"/>
              </a:ext>
            </a:extLst>
          </p:cNvPr>
          <p:cNvSpPr>
            <a:spLocks noGrp="1"/>
          </p:cNvSpPr>
          <p:nvPr>
            <p:ph idx="1"/>
          </p:nvPr>
        </p:nvSpPr>
        <p:spPr>
          <a:xfrm>
            <a:off x="1405044" y="1137657"/>
            <a:ext cx="9510204" cy="4199727"/>
          </a:xfrm>
        </p:spPr>
        <p:txBody>
          <a:bodyPr>
            <a:noAutofit/>
          </a:bodyPr>
          <a:lstStyle/>
          <a:p>
            <a:pPr algn="just"/>
            <a:r>
              <a:rPr lang="en-US" sz="1600" dirty="0"/>
              <a:t>While many households still grew their own coffee, or traded for it with neighbors, everyone considered Nescafe a superior drink, something to serve guests or to save for special occasions. </a:t>
            </a:r>
          </a:p>
          <a:p>
            <a:pPr algn="just"/>
            <a:r>
              <a:rPr lang="en-US" sz="1600" dirty="0"/>
              <a:t>Young men, still living with their parents, were particularly avid cash-crop producers, and they were the most likely to spend money on clothing, musical instruments, watches, liquor, cigarettes, and jewelry. </a:t>
            </a:r>
          </a:p>
          <a:p>
            <a:pPr algn="just"/>
            <a:r>
              <a:rPr lang="en-US" sz="1600" dirty="0"/>
              <a:t>Meanwhile their sisters would wring every penny they could from selling eggs or small crafts to buy cosmetics, jewelry, and clothes. </a:t>
            </a:r>
          </a:p>
          <a:p>
            <a:pPr algn="just"/>
            <a:r>
              <a:rPr lang="en-US" sz="1600" dirty="0"/>
              <a:t>Mothers sell eggs from their family’s chickens, to get money for Coca-Cola and candy, while their children clearly needed protein more than sugar. </a:t>
            </a:r>
          </a:p>
          <a:p>
            <a:pPr algn="just"/>
            <a:r>
              <a:rPr lang="en-US" sz="1600" dirty="0"/>
              <a:t>Men sell pigs to raise money to buy a boom box or a carton of cigarettes. The same money could have helped send their kids to school, or build a latrine, or improve their corn storage, or plant some cocoa trees. </a:t>
            </a:r>
          </a:p>
          <a:p>
            <a:pPr algn="just"/>
            <a:r>
              <a:rPr lang="en-US" sz="1600" dirty="0"/>
              <a:t>Mature families with a number of older working children bought the village’s “big-ticket” items, including corrugated iron roofing for a small shop, a bicycle, horse, radio, cement for flooring, or a chainsaw. Some people dreamed of owning a motorbike or a used pickup, or of sending their children to high school.</a:t>
            </a:r>
          </a:p>
          <a:p>
            <a:pPr algn="just"/>
            <a:endParaRPr lang="en-US" sz="1800" dirty="0"/>
          </a:p>
        </p:txBody>
      </p:sp>
    </p:spTree>
    <p:extLst>
      <p:ext uri="{BB962C8B-B14F-4D97-AF65-F5344CB8AC3E}">
        <p14:creationId xmlns:p14="http://schemas.microsoft.com/office/powerpoint/2010/main" val="575837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BC6F3-DD9E-1341-B1A8-2EA707078A0D}"/>
              </a:ext>
            </a:extLst>
          </p:cNvPr>
          <p:cNvSpPr>
            <a:spLocks noGrp="1"/>
          </p:cNvSpPr>
          <p:nvPr>
            <p:ph type="title"/>
          </p:nvPr>
        </p:nvSpPr>
        <p:spPr>
          <a:xfrm>
            <a:off x="1549551" y="804518"/>
            <a:ext cx="9603275" cy="1049235"/>
          </a:xfrm>
        </p:spPr>
        <p:txBody>
          <a:bodyPr/>
          <a:lstStyle/>
          <a:p>
            <a:r>
              <a:rPr lang="en-US" dirty="0"/>
              <a:t>ECOLOGY AND CONSUMER BEHAVIOUR</a:t>
            </a:r>
          </a:p>
        </p:txBody>
      </p:sp>
      <p:sp>
        <p:nvSpPr>
          <p:cNvPr id="3" name="Content Placeholder 2">
            <a:extLst>
              <a:ext uri="{FF2B5EF4-FFF2-40B4-BE49-F238E27FC236}">
                <a16:creationId xmlns:a16="http://schemas.microsoft.com/office/drawing/2014/main" id="{69FF2A49-9756-AB44-B9DD-14F98FBCBC2F}"/>
              </a:ext>
            </a:extLst>
          </p:cNvPr>
          <p:cNvSpPr>
            <a:spLocks noGrp="1"/>
          </p:cNvSpPr>
          <p:nvPr>
            <p:ph idx="1"/>
          </p:nvPr>
        </p:nvSpPr>
        <p:spPr>
          <a:xfrm>
            <a:off x="1451579" y="1853753"/>
            <a:ext cx="9603275" cy="3806339"/>
          </a:xfrm>
        </p:spPr>
        <p:txBody>
          <a:bodyPr>
            <a:noAutofit/>
          </a:bodyPr>
          <a:lstStyle/>
          <a:p>
            <a:r>
              <a:rPr lang="en-US" sz="1800" dirty="0"/>
              <a:t>One may be dismayed by these choices, but those belonging to wealthy consumerist societies could not consider it wrong to want better clothes, a cold beer now and then, or some nice recorded music.</a:t>
            </a:r>
          </a:p>
          <a:p>
            <a:r>
              <a:rPr lang="en-US" sz="1800" dirty="0"/>
              <a:t>From an ecological standpoint, some of this consumer behavior could be seen as adaptive, as making ecological sense. </a:t>
            </a:r>
          </a:p>
          <a:p>
            <a:pPr lvl="1"/>
            <a:r>
              <a:rPr lang="en-US" sz="1600" dirty="0"/>
              <a:t>People consider the new tools to be more efficient, and that the jewelry, watches, and guns are the best way to store money when banks and other investments are absent. This form of functional explanation is closely related to generations of economic anthropology that explain most kinds of conspicuous and luxury consumption as rational competition for “status” or as a latent means of leveling out surplus.</a:t>
            </a:r>
          </a:p>
          <a:p>
            <a:r>
              <a:rPr lang="en-US" sz="1800" dirty="0"/>
              <a:t>The goal seems to be to find good reasons why people might devote such great time and energy to acquiring objects which make little overt contribution to their survival, or the provision of their basic needs. </a:t>
            </a:r>
          </a:p>
          <a:p>
            <a:endParaRPr lang="en-US" sz="1800" dirty="0"/>
          </a:p>
          <a:p>
            <a:endParaRPr lang="en-US" sz="1800" dirty="0"/>
          </a:p>
        </p:txBody>
      </p:sp>
    </p:spTree>
    <p:extLst>
      <p:ext uri="{BB962C8B-B14F-4D97-AF65-F5344CB8AC3E}">
        <p14:creationId xmlns:p14="http://schemas.microsoft.com/office/powerpoint/2010/main" val="1674512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6D416-8465-1A49-8CE8-7E0E8E734321}"/>
              </a:ext>
            </a:extLst>
          </p:cNvPr>
          <p:cNvSpPr>
            <a:spLocks noGrp="1"/>
          </p:cNvSpPr>
          <p:nvPr>
            <p:ph type="title"/>
          </p:nvPr>
        </p:nvSpPr>
        <p:spPr/>
        <p:txBody>
          <a:bodyPr/>
          <a:lstStyle/>
          <a:p>
            <a:r>
              <a:rPr lang="en-US" dirty="0"/>
              <a:t>ECOLOGY AND CONSUMER BEHAVIOUR</a:t>
            </a:r>
          </a:p>
        </p:txBody>
      </p:sp>
      <p:sp>
        <p:nvSpPr>
          <p:cNvPr id="3" name="Content Placeholder 2">
            <a:extLst>
              <a:ext uri="{FF2B5EF4-FFF2-40B4-BE49-F238E27FC236}">
                <a16:creationId xmlns:a16="http://schemas.microsoft.com/office/drawing/2014/main" id="{7E3EC932-526B-EB48-95E9-EB8D8C0A71B2}"/>
              </a:ext>
            </a:extLst>
          </p:cNvPr>
          <p:cNvSpPr>
            <a:spLocks noGrp="1"/>
          </p:cNvSpPr>
          <p:nvPr>
            <p:ph idx="1"/>
          </p:nvPr>
        </p:nvSpPr>
        <p:spPr>
          <a:xfrm>
            <a:off x="1451578" y="2016087"/>
            <a:ext cx="9603275" cy="4037394"/>
          </a:xfrm>
        </p:spPr>
        <p:txBody>
          <a:bodyPr>
            <a:noAutofit/>
          </a:bodyPr>
          <a:lstStyle/>
          <a:p>
            <a:r>
              <a:rPr lang="en-US" sz="1600" dirty="0" err="1"/>
              <a:t>Kekchi</a:t>
            </a:r>
            <a:r>
              <a:rPr lang="en-US" sz="1600" dirty="0"/>
              <a:t> families did not all approach consumer goods in the same way. Many people moved from village to village in response to both the costs and opportunities of participating in the cash/consumption economy. </a:t>
            </a:r>
          </a:p>
          <a:p>
            <a:r>
              <a:rPr lang="en-US" sz="1600" dirty="0"/>
              <a:t>Some families moved towards roads, where it was easier to get to town, sell crops, find wage work, and buy goods. In Belizean English people described life near the road as “bright.” However, there was more competition for land, less cooperation between neighbors, and more crime and physical danger. Most important, the roadside villagers told me, was that people came to depend more and more on buying things, so that they needed money for everything. </a:t>
            </a:r>
          </a:p>
          <a:p>
            <a:r>
              <a:rPr lang="en-US" sz="1600" dirty="0"/>
              <a:t>Roadside life did not appeal to everyone. A surprising number of families moved in the opposite direction, or spent some time by the road and then went back “to the bush.” Life in the villages away from the roads was “peaceful” and more secure. Any- one who was willing to work hard could feed their family. People might go to town once or twice a year.  The cost of this freedom was poor access to health care and education, and very limited access to the market. People could still live largely outside the market economy, if they were willing. </a:t>
            </a:r>
          </a:p>
        </p:txBody>
      </p:sp>
    </p:spTree>
    <p:extLst>
      <p:ext uri="{BB962C8B-B14F-4D97-AF65-F5344CB8AC3E}">
        <p14:creationId xmlns:p14="http://schemas.microsoft.com/office/powerpoint/2010/main" val="529846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81E574-28D0-3C46-B407-215ADCEA655B}"/>
              </a:ext>
            </a:extLst>
          </p:cNvPr>
          <p:cNvSpPr>
            <a:spLocks noGrp="1"/>
          </p:cNvSpPr>
          <p:nvPr>
            <p:ph idx="1"/>
          </p:nvPr>
        </p:nvSpPr>
        <p:spPr>
          <a:xfrm>
            <a:off x="1484236" y="569240"/>
            <a:ext cx="9389019" cy="4819189"/>
          </a:xfrm>
        </p:spPr>
        <p:txBody>
          <a:bodyPr>
            <a:noAutofit/>
          </a:bodyPr>
          <a:lstStyle/>
          <a:p>
            <a:pPr algn="just"/>
            <a:r>
              <a:rPr lang="en-US" sz="1600" dirty="0"/>
              <a:t>The study depicts how the “ancient and primeval” self-sufficient subsistence economy is now disappearing under the flood of modernization and market. Many </a:t>
            </a:r>
            <a:r>
              <a:rPr lang="en-US" sz="1600" dirty="0" err="1"/>
              <a:t>Kekchi</a:t>
            </a:r>
            <a:r>
              <a:rPr lang="en-US" sz="1600" dirty="0"/>
              <a:t> have been urban town dwellers since before the conquest, and the shifting tides of peripheral capitalism have brought many waves of commoditization to the countryside. </a:t>
            </a:r>
          </a:p>
          <a:p>
            <a:pPr algn="just"/>
            <a:r>
              <a:rPr lang="en-US" sz="1600" dirty="0"/>
              <a:t>Nevertheless, it is fair to say that the sheer variety and amount of consumer goods and purchased items circulating in the </a:t>
            </a:r>
            <a:r>
              <a:rPr lang="en-US" sz="1600" dirty="0" err="1"/>
              <a:t>Kekchi</a:t>
            </a:r>
            <a:r>
              <a:rPr lang="en-US" sz="1600" dirty="0"/>
              <a:t> economy is much higher today than at any time in the past. It is virtually true for every part of the world. Where once anthropologists found a material culture of bicycles, kerosene lamps, metal cook pots, laundry soap, and plastic jugs, they now find a proliferation of goods from kitchen blenders and electric irons, to gold jewelry, Avon products, and satellite television. </a:t>
            </a:r>
          </a:p>
          <a:p>
            <a:pPr algn="just"/>
            <a:r>
              <a:rPr lang="en-US" sz="1600" dirty="0"/>
              <a:t>The most fundamental cultural change among </a:t>
            </a:r>
            <a:r>
              <a:rPr lang="en-US" sz="1600" dirty="0" err="1"/>
              <a:t>Kekchi</a:t>
            </a:r>
            <a:r>
              <a:rPr lang="en-US" sz="1600" dirty="0"/>
              <a:t> people has been that as commodities have become a larger part of their lives, they have come to believe themselves to be </a:t>
            </a:r>
            <a:r>
              <a:rPr lang="en-US" sz="1600" i="1" dirty="0"/>
              <a:t>poor</a:t>
            </a:r>
            <a:r>
              <a:rPr lang="en-US" sz="1600" dirty="0"/>
              <a:t>. </a:t>
            </a:r>
          </a:p>
          <a:p>
            <a:pPr algn="just"/>
            <a:r>
              <a:rPr lang="en-US" sz="1600" dirty="0"/>
              <a:t>Twenty years later, it is common to hear </a:t>
            </a:r>
            <a:r>
              <a:rPr lang="en-US" sz="1600" dirty="0" err="1"/>
              <a:t>Kekchi</a:t>
            </a:r>
            <a:r>
              <a:rPr lang="en-US" sz="1600" dirty="0"/>
              <a:t> people state in public that “we Indians are poor because the government neglects us,” or because they are robbed by foreign logging companies, or otherwise discriminated against in schools, in courts, and in jobs. </a:t>
            </a:r>
          </a:p>
          <a:p>
            <a:pPr algn="just"/>
            <a:r>
              <a:rPr lang="en-US" sz="1600" dirty="0"/>
              <a:t>But in another sense it is very sad to see people accepting, even rhetorically, a foreign definition of poverty measured in cash and consumer goods, because this definition implicitly devalues </a:t>
            </a:r>
            <a:r>
              <a:rPr lang="en-US" sz="1600" dirty="0" err="1"/>
              <a:t>Kekchi</a:t>
            </a:r>
            <a:r>
              <a:rPr lang="en-US" sz="1600" dirty="0"/>
              <a:t> culture and self-reliance. </a:t>
            </a:r>
          </a:p>
          <a:p>
            <a:pPr algn="just"/>
            <a:endParaRPr lang="en-US" sz="1600" dirty="0"/>
          </a:p>
        </p:txBody>
      </p:sp>
    </p:spTree>
    <p:extLst>
      <p:ext uri="{BB962C8B-B14F-4D97-AF65-F5344CB8AC3E}">
        <p14:creationId xmlns:p14="http://schemas.microsoft.com/office/powerpoint/2010/main" val="1535267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F0C6D-5854-5C4A-990B-FE9EF0F7C8BD}"/>
              </a:ext>
            </a:extLst>
          </p:cNvPr>
          <p:cNvSpPr>
            <a:spLocks noGrp="1"/>
          </p:cNvSpPr>
          <p:nvPr>
            <p:ph type="title"/>
          </p:nvPr>
        </p:nvSpPr>
        <p:spPr/>
        <p:txBody>
          <a:bodyPr/>
          <a:lstStyle/>
          <a:p>
            <a:r>
              <a:rPr lang="en-US" dirty="0"/>
              <a:t>ECOLOGY AND CONSUMER BEHAVIOUR</a:t>
            </a:r>
          </a:p>
        </p:txBody>
      </p:sp>
      <p:sp>
        <p:nvSpPr>
          <p:cNvPr id="3" name="Content Placeholder 2">
            <a:extLst>
              <a:ext uri="{FF2B5EF4-FFF2-40B4-BE49-F238E27FC236}">
                <a16:creationId xmlns:a16="http://schemas.microsoft.com/office/drawing/2014/main" id="{E80859AF-9311-2E44-B29D-18DC740C1683}"/>
              </a:ext>
            </a:extLst>
          </p:cNvPr>
          <p:cNvSpPr>
            <a:spLocks noGrp="1"/>
          </p:cNvSpPr>
          <p:nvPr>
            <p:ph idx="1"/>
          </p:nvPr>
        </p:nvSpPr>
        <p:spPr>
          <a:xfrm>
            <a:off x="2413837" y="2291154"/>
            <a:ext cx="7678757" cy="3450613"/>
          </a:xfrm>
        </p:spPr>
        <p:txBody>
          <a:bodyPr/>
          <a:lstStyle/>
          <a:p>
            <a:pPr algn="just"/>
            <a:r>
              <a:rPr lang="en-US" dirty="0">
                <a:solidFill>
                  <a:schemeClr val="accent1"/>
                </a:solidFill>
              </a:rPr>
              <a:t>As long as everyone in a society is producing enough to survive, anthropologists could treat the consumption of “status” or “symbolic” objects as customary or political. Potlatches and other competitive consumption of wealth could be seen as evidence that many societies was not functionally stable in </a:t>
            </a:r>
            <a:r>
              <a:rPr lang="en-US" dirty="0" err="1">
                <a:solidFill>
                  <a:schemeClr val="accent1"/>
                </a:solidFill>
              </a:rPr>
              <a:t>precapitalist</a:t>
            </a:r>
            <a:r>
              <a:rPr lang="en-US" dirty="0">
                <a:solidFill>
                  <a:schemeClr val="accent1"/>
                </a:solidFill>
              </a:rPr>
              <a:t> times (Edgerton 1992).</a:t>
            </a:r>
          </a:p>
        </p:txBody>
      </p:sp>
    </p:spTree>
    <p:extLst>
      <p:ext uri="{BB962C8B-B14F-4D97-AF65-F5344CB8AC3E}">
        <p14:creationId xmlns:p14="http://schemas.microsoft.com/office/powerpoint/2010/main" val="3787239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A3B9A-F41F-DC4A-B7F0-7123AF211F39}"/>
              </a:ext>
            </a:extLst>
          </p:cNvPr>
          <p:cNvSpPr>
            <a:spLocks noGrp="1"/>
          </p:cNvSpPr>
          <p:nvPr>
            <p:ph type="title"/>
          </p:nvPr>
        </p:nvSpPr>
        <p:spPr/>
        <p:txBody>
          <a:bodyPr/>
          <a:lstStyle/>
          <a:p>
            <a:r>
              <a:rPr lang="en-US" i="1" dirty="0"/>
              <a:t>Other Approach to Consumer Culture </a:t>
            </a:r>
            <a:br>
              <a:rPr lang="en-US" dirty="0"/>
            </a:br>
            <a:endParaRPr lang="en-US" dirty="0"/>
          </a:p>
        </p:txBody>
      </p:sp>
      <p:sp>
        <p:nvSpPr>
          <p:cNvPr id="3" name="Content Placeholder 2">
            <a:extLst>
              <a:ext uri="{FF2B5EF4-FFF2-40B4-BE49-F238E27FC236}">
                <a16:creationId xmlns:a16="http://schemas.microsoft.com/office/drawing/2014/main" id="{97D35560-BE89-0449-B916-BCFD5B219B39}"/>
              </a:ext>
            </a:extLst>
          </p:cNvPr>
          <p:cNvSpPr>
            <a:spLocks noGrp="1"/>
          </p:cNvSpPr>
          <p:nvPr>
            <p:ph idx="1"/>
          </p:nvPr>
        </p:nvSpPr>
        <p:spPr>
          <a:xfrm>
            <a:off x="1451579" y="1853754"/>
            <a:ext cx="9603275" cy="4550321"/>
          </a:xfrm>
        </p:spPr>
        <p:txBody>
          <a:bodyPr>
            <a:normAutofit fontScale="40000" lnSpcReduction="20000"/>
          </a:bodyPr>
          <a:lstStyle/>
          <a:p>
            <a:r>
              <a:rPr lang="en-US" sz="5000" dirty="0"/>
              <a:t>Anthropology took on the problem of consumer culture during the 1980s, Now we have abundant theories and studies of consumer culture in many parts of the world.</a:t>
            </a:r>
          </a:p>
          <a:p>
            <a:r>
              <a:rPr lang="en-US" sz="5000" dirty="0"/>
              <a:t> Theories of consumption tend to revolve around three poles; </a:t>
            </a:r>
          </a:p>
          <a:p>
            <a:pPr lvl="1"/>
            <a:r>
              <a:rPr lang="en-US" sz="4800" dirty="0"/>
              <a:t>consumption as utility, </a:t>
            </a:r>
          </a:p>
          <a:p>
            <a:pPr lvl="1"/>
            <a:r>
              <a:rPr lang="en-US" sz="4800" dirty="0"/>
              <a:t>consumption as identity, or </a:t>
            </a:r>
          </a:p>
          <a:p>
            <a:pPr lvl="1"/>
            <a:r>
              <a:rPr lang="en-US" sz="4800" dirty="0"/>
              <a:t>consumption as symbolic social competition. </a:t>
            </a:r>
          </a:p>
          <a:p>
            <a:pPr marL="457200" lvl="1" indent="0">
              <a:buNone/>
            </a:pPr>
            <a:endParaRPr lang="en-US" sz="4800" dirty="0"/>
          </a:p>
          <a:p>
            <a:pPr marL="457200" lvl="1" indent="0">
              <a:buNone/>
            </a:pPr>
            <a:r>
              <a:rPr lang="en-US" sz="4800" dirty="0"/>
              <a:t>Carrier and Heyman point out in a recent survey that most of this work is “synchronic and psycho-cultural,” that it largely ignores political economy (1997:355). </a:t>
            </a:r>
          </a:p>
          <a:p>
            <a:pPr marL="457200" lvl="1" indent="0">
              <a:buNone/>
            </a:pPr>
            <a:r>
              <a:rPr lang="en-US" sz="4800" dirty="0"/>
              <a:t>While there has been a recent spate of ethnographies that focus on consumer goods in different cultural settings, there is little comparative work that tries to make any overall sense of how and why people develop new needs and tastes. </a:t>
            </a:r>
            <a:endParaRPr lang="en-US" dirty="0"/>
          </a:p>
        </p:txBody>
      </p:sp>
    </p:spTree>
    <p:extLst>
      <p:ext uri="{BB962C8B-B14F-4D97-AF65-F5344CB8AC3E}">
        <p14:creationId xmlns:p14="http://schemas.microsoft.com/office/powerpoint/2010/main" val="3343402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ACF1C-1BA9-F94E-80B0-F0A4130F6C96}"/>
              </a:ext>
            </a:extLst>
          </p:cNvPr>
          <p:cNvSpPr>
            <a:spLocks noGrp="1"/>
          </p:cNvSpPr>
          <p:nvPr>
            <p:ph type="title"/>
          </p:nvPr>
        </p:nvSpPr>
        <p:spPr>
          <a:xfrm>
            <a:off x="1621768" y="986010"/>
            <a:ext cx="9433086" cy="867744"/>
          </a:xfrm>
        </p:spPr>
        <p:txBody>
          <a:bodyPr>
            <a:normAutofit/>
          </a:bodyPr>
          <a:lstStyle/>
          <a:p>
            <a:r>
              <a:rPr lang="en-US" sz="2800" dirty="0"/>
              <a:t>Introduction </a:t>
            </a:r>
          </a:p>
        </p:txBody>
      </p:sp>
      <p:sp>
        <p:nvSpPr>
          <p:cNvPr id="3" name="Content Placeholder 2">
            <a:extLst>
              <a:ext uri="{FF2B5EF4-FFF2-40B4-BE49-F238E27FC236}">
                <a16:creationId xmlns:a16="http://schemas.microsoft.com/office/drawing/2014/main" id="{22591C2F-B3EE-6441-95C4-FF5E4E45D71E}"/>
              </a:ext>
            </a:extLst>
          </p:cNvPr>
          <p:cNvSpPr>
            <a:spLocks noGrp="1"/>
          </p:cNvSpPr>
          <p:nvPr>
            <p:ph idx="1"/>
          </p:nvPr>
        </p:nvSpPr>
        <p:spPr>
          <a:xfrm>
            <a:off x="1621768" y="2313541"/>
            <a:ext cx="9262897" cy="3558449"/>
          </a:xfrm>
        </p:spPr>
        <p:txBody>
          <a:bodyPr>
            <a:normAutofit fontScale="55000" lnSpcReduction="20000"/>
          </a:bodyPr>
          <a:lstStyle/>
          <a:p>
            <a:pPr algn="just"/>
            <a:r>
              <a:rPr lang="en-US" sz="3600" dirty="0"/>
              <a:t>“Ecology” is not a word often associated with consumer culture. </a:t>
            </a:r>
          </a:p>
          <a:p>
            <a:pPr algn="just"/>
            <a:r>
              <a:rPr lang="en-US" sz="3600" dirty="0"/>
              <a:t>The worlds of shopping, fashion, and Hip Hop music seem far distant from problems of habitat destruction and pollution. But a few scientist believe that these are not two separate issues, but a single one. </a:t>
            </a:r>
          </a:p>
          <a:p>
            <a:pPr algn="just"/>
            <a:r>
              <a:rPr lang="en-US" sz="3600" dirty="0"/>
              <a:t>Everything we buy, wear, eat, and drive connects us in some way to the natural environment through long chains of connections that may span the globe, </a:t>
            </a:r>
          </a:p>
          <a:p>
            <a:pPr algn="just"/>
            <a:r>
              <a:rPr lang="en-US" sz="3600" dirty="0"/>
              <a:t>In modern industrial societies, we are all global consumers, and our choices, tastes, and desires have direct effects on people and environments all around the globe. </a:t>
            </a:r>
          </a:p>
          <a:p>
            <a:pPr algn="just"/>
            <a:endParaRPr lang="en-US" sz="1200" dirty="0"/>
          </a:p>
        </p:txBody>
      </p:sp>
    </p:spTree>
    <p:extLst>
      <p:ext uri="{BB962C8B-B14F-4D97-AF65-F5344CB8AC3E}">
        <p14:creationId xmlns:p14="http://schemas.microsoft.com/office/powerpoint/2010/main" val="214731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972AD-3AB1-3249-8DFD-E0C018807142}"/>
              </a:ext>
            </a:extLst>
          </p:cNvPr>
          <p:cNvSpPr>
            <a:spLocks noGrp="1"/>
          </p:cNvSpPr>
          <p:nvPr>
            <p:ph type="title"/>
          </p:nvPr>
        </p:nvSpPr>
        <p:spPr>
          <a:xfrm>
            <a:off x="1553958" y="1132114"/>
            <a:ext cx="9500896" cy="721640"/>
          </a:xfrm>
        </p:spPr>
        <p:txBody>
          <a:bodyPr>
            <a:normAutofit/>
          </a:bodyPr>
          <a:lstStyle/>
          <a:p>
            <a:r>
              <a:rPr lang="en-US" sz="2800" dirty="0"/>
              <a:t>Introduction </a:t>
            </a:r>
          </a:p>
        </p:txBody>
      </p:sp>
      <p:sp>
        <p:nvSpPr>
          <p:cNvPr id="3" name="Content Placeholder 2">
            <a:extLst>
              <a:ext uri="{FF2B5EF4-FFF2-40B4-BE49-F238E27FC236}">
                <a16:creationId xmlns:a16="http://schemas.microsoft.com/office/drawing/2014/main" id="{6A7B5210-7187-5440-AF04-D713935E81B5}"/>
              </a:ext>
            </a:extLst>
          </p:cNvPr>
          <p:cNvSpPr>
            <a:spLocks noGrp="1"/>
          </p:cNvSpPr>
          <p:nvPr>
            <p:ph idx="1"/>
          </p:nvPr>
        </p:nvSpPr>
        <p:spPr>
          <a:xfrm>
            <a:off x="1553958" y="1993698"/>
            <a:ext cx="9398516" cy="3450613"/>
          </a:xfrm>
        </p:spPr>
        <p:txBody>
          <a:bodyPr>
            <a:normAutofit fontScale="92500"/>
          </a:bodyPr>
          <a:lstStyle/>
          <a:p>
            <a:pPr algn="just"/>
            <a:r>
              <a:rPr lang="en-US" dirty="0"/>
              <a:t>“Global” has become one of the key millennial buzzwords, multinational corporations re- label themselves as “global enterprise solutions,” academics are also inserting these trendy syllables into almost every conceivable discipline and context, producing an inexorable stream of slogans and monographs</a:t>
            </a:r>
          </a:p>
          <a:p>
            <a:pPr algn="just"/>
            <a:r>
              <a:rPr lang="en-US" dirty="0"/>
              <a:t>Ecologists, climatologists, and a host of other natural scientists are arguing forcefully that today’s most serious environmental problems are inherently transnational, transboundary, multilateral, and multilevel. </a:t>
            </a:r>
          </a:p>
          <a:p>
            <a:pPr algn="just"/>
            <a:r>
              <a:rPr lang="en-US" dirty="0"/>
              <a:t>There is no place left on the planet where the impacts of global environmental, economic, and cultural forces are diminishing. Interdependence and integration are a fact.</a:t>
            </a:r>
          </a:p>
        </p:txBody>
      </p:sp>
    </p:spTree>
    <p:extLst>
      <p:ext uri="{BB962C8B-B14F-4D97-AF65-F5344CB8AC3E}">
        <p14:creationId xmlns:p14="http://schemas.microsoft.com/office/powerpoint/2010/main" val="235694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58706-2498-6647-B74B-3A60B93D44E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B877D29-8CCB-8C41-B00F-86B2E02E8B52}"/>
              </a:ext>
            </a:extLst>
          </p:cNvPr>
          <p:cNvSpPr>
            <a:spLocks noGrp="1"/>
          </p:cNvSpPr>
          <p:nvPr>
            <p:ph idx="1"/>
          </p:nvPr>
        </p:nvSpPr>
        <p:spPr>
          <a:xfrm>
            <a:off x="1451578" y="1886805"/>
            <a:ext cx="9603275" cy="4252866"/>
          </a:xfrm>
        </p:spPr>
        <p:txBody>
          <a:bodyPr>
            <a:normAutofit fontScale="77500" lnSpcReduction="20000"/>
          </a:bodyPr>
          <a:lstStyle/>
          <a:p>
            <a:r>
              <a:rPr lang="en-US" sz="2300" dirty="0"/>
              <a:t>Some anthropologists argue that global goods and images though domesticated and appropriated in each place, local cultures will persist because they can absorb foreign ideas and practices into their own system.</a:t>
            </a:r>
          </a:p>
          <a:p>
            <a:pPr lvl="1"/>
            <a:r>
              <a:rPr lang="en-US" sz="2300" dirty="0"/>
              <a:t>Though McDonalds may be a global economic leviathan, it is also localized and appropriated into local culture everywhere. </a:t>
            </a:r>
          </a:p>
          <a:p>
            <a:r>
              <a:rPr lang="en-US" sz="2300" dirty="0"/>
              <a:t>Other anthropologists assert that cultural trends that appear to be part of globalization are actually the result of long-term trends in an existing capitalist world system.</a:t>
            </a:r>
          </a:p>
          <a:p>
            <a:r>
              <a:rPr lang="en-US" sz="2300" dirty="0"/>
              <a:t>Still others raise methodological and empirical questions. </a:t>
            </a:r>
          </a:p>
          <a:p>
            <a:pPr lvl="1"/>
            <a:r>
              <a:rPr lang="en-US" sz="2300" dirty="0"/>
              <a:t>Do we have the appropriate tools and concepts to even think about new global cultural phenomena? </a:t>
            </a:r>
          </a:p>
          <a:p>
            <a:pPr lvl="1"/>
            <a:r>
              <a:rPr lang="en-US" sz="2300" dirty="0"/>
              <a:t>How does one study transnational and global processes? </a:t>
            </a:r>
          </a:p>
          <a:p>
            <a:pPr lvl="1"/>
            <a:r>
              <a:rPr lang="en-US" sz="2300" dirty="0"/>
              <a:t>Are we even theoretically sophisticated enough to ask the right questions or gather the right data? (Wolf 1996).</a:t>
            </a:r>
          </a:p>
          <a:p>
            <a:endParaRPr lang="en-US" sz="1800" dirty="0"/>
          </a:p>
        </p:txBody>
      </p:sp>
    </p:spTree>
    <p:extLst>
      <p:ext uri="{BB962C8B-B14F-4D97-AF65-F5344CB8AC3E}">
        <p14:creationId xmlns:p14="http://schemas.microsoft.com/office/powerpoint/2010/main" val="1667001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D4E6E-F98B-5C46-B591-35CC6DD0D15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DC46448-FEAB-6B42-87FB-30AB345C7FC5}"/>
              </a:ext>
            </a:extLst>
          </p:cNvPr>
          <p:cNvSpPr>
            <a:spLocks noGrp="1"/>
          </p:cNvSpPr>
          <p:nvPr>
            <p:ph idx="1"/>
          </p:nvPr>
        </p:nvSpPr>
        <p:spPr>
          <a:xfrm>
            <a:off x="1451579" y="1855700"/>
            <a:ext cx="9766059" cy="4197781"/>
          </a:xfrm>
        </p:spPr>
        <p:txBody>
          <a:bodyPr>
            <a:normAutofit fontScale="77500" lnSpcReduction="20000"/>
          </a:bodyPr>
          <a:lstStyle/>
          <a:p>
            <a:pPr algn="just"/>
            <a:r>
              <a:rPr lang="en-US" sz="2600" dirty="0"/>
              <a:t>One promising line for pursuing this integration is the exploration of institutional links, which connect many different constituencies, policymakers, and communities in processes affecting the environment. In response to the ways that environmental problems cross international and regional boundaries, </a:t>
            </a:r>
          </a:p>
          <a:p>
            <a:pPr algn="just"/>
            <a:r>
              <a:rPr lang="en-US" sz="2600" dirty="0" err="1"/>
              <a:t>Puntenney</a:t>
            </a:r>
            <a:r>
              <a:rPr lang="en-US" sz="2600" dirty="0"/>
              <a:t> suggests, anthropologists should focus on the political and institutional relationships between the actors and groups responsible for both exploiting and managing ecosystems (1995).</a:t>
            </a:r>
          </a:p>
          <a:p>
            <a:pPr algn="just"/>
            <a:r>
              <a:rPr lang="en-US" sz="2600" dirty="0"/>
              <a:t> Yet, even in her own edited collection on anthropology and global ecosystems, most authors are thoroughly grounded in local situations. </a:t>
            </a:r>
          </a:p>
          <a:p>
            <a:pPr algn="just"/>
            <a:r>
              <a:rPr lang="en-US" sz="2600" dirty="0"/>
              <a:t>Global phenomena enter the picture when they take the form of new approaches to environmental management, heightened recognition of environmental problems, the spread of ideas about sustainability, and trends towards co-management and local empowerment. </a:t>
            </a:r>
          </a:p>
          <a:p>
            <a:pPr algn="just"/>
            <a:endParaRPr lang="en-US" dirty="0"/>
          </a:p>
        </p:txBody>
      </p:sp>
    </p:spTree>
    <p:extLst>
      <p:ext uri="{BB962C8B-B14F-4D97-AF65-F5344CB8AC3E}">
        <p14:creationId xmlns:p14="http://schemas.microsoft.com/office/powerpoint/2010/main" val="1230064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008A1-E472-5F4C-845A-C6AE79F83812}"/>
              </a:ext>
            </a:extLst>
          </p:cNvPr>
          <p:cNvSpPr>
            <a:spLocks noGrp="1"/>
          </p:cNvSpPr>
          <p:nvPr>
            <p:ph type="title"/>
          </p:nvPr>
        </p:nvSpPr>
        <p:spPr/>
        <p:txBody>
          <a:bodyPr/>
          <a:lstStyle/>
          <a:p>
            <a:r>
              <a:rPr lang="en-US" dirty="0"/>
              <a:t>cultural ecology</a:t>
            </a:r>
          </a:p>
        </p:txBody>
      </p:sp>
      <p:sp>
        <p:nvSpPr>
          <p:cNvPr id="3" name="Content Placeholder 2">
            <a:extLst>
              <a:ext uri="{FF2B5EF4-FFF2-40B4-BE49-F238E27FC236}">
                <a16:creationId xmlns:a16="http://schemas.microsoft.com/office/drawing/2014/main" id="{636DD93A-090D-904E-8971-7114CD2143E2}"/>
              </a:ext>
            </a:extLst>
          </p:cNvPr>
          <p:cNvSpPr>
            <a:spLocks noGrp="1"/>
          </p:cNvSpPr>
          <p:nvPr>
            <p:ph idx="1"/>
          </p:nvPr>
        </p:nvSpPr>
        <p:spPr>
          <a:xfrm>
            <a:off x="1619299" y="2136917"/>
            <a:ext cx="9267833" cy="3283382"/>
          </a:xfrm>
        </p:spPr>
        <p:txBody>
          <a:bodyPr>
            <a:normAutofit fontScale="55000" lnSpcReduction="20000"/>
          </a:bodyPr>
          <a:lstStyle/>
          <a:p>
            <a:r>
              <a:rPr lang="en-US" sz="3600" dirty="0"/>
              <a:t>An early proponent of Political Ecology, Eric Wolf an adequate cultural ecology must include </a:t>
            </a:r>
          </a:p>
          <a:p>
            <a:pPr lvl="1"/>
            <a:r>
              <a:rPr lang="en-US" sz="3300" dirty="0"/>
              <a:t>the history of global markets and politics, </a:t>
            </a:r>
          </a:p>
          <a:p>
            <a:pPr lvl="1"/>
            <a:r>
              <a:rPr lang="en-US" sz="3300" dirty="0"/>
              <a:t>the global spread of cultural knowledge and artifacts, </a:t>
            </a:r>
          </a:p>
          <a:p>
            <a:pPr lvl="1"/>
            <a:r>
              <a:rPr lang="en-US" sz="3300" dirty="0"/>
              <a:t>and the networks of finance,</a:t>
            </a:r>
          </a:p>
          <a:p>
            <a:pPr lvl="1"/>
            <a:r>
              <a:rPr lang="en-US" sz="3300" dirty="0"/>
              <a:t>intergovernmental agencies, trade, migration, and domination, </a:t>
            </a:r>
          </a:p>
          <a:p>
            <a:pPr marL="457200" lvl="1" indent="0">
              <a:buNone/>
            </a:pPr>
            <a:r>
              <a:rPr lang="en-US" sz="3300" dirty="0"/>
              <a:t>which now directly affect even the most isolated ecosystems on the planet. Building a global cultural ecology requires expeditions into territories of analysis that have been dominated by other disciplines for a long time. </a:t>
            </a:r>
          </a:p>
          <a:p>
            <a:endParaRPr lang="en-US" dirty="0"/>
          </a:p>
        </p:txBody>
      </p:sp>
    </p:spTree>
    <p:extLst>
      <p:ext uri="{BB962C8B-B14F-4D97-AF65-F5344CB8AC3E}">
        <p14:creationId xmlns:p14="http://schemas.microsoft.com/office/powerpoint/2010/main" val="199873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DF6B8A-6C08-E843-AE3D-4CDB539C00E9}"/>
              </a:ext>
            </a:extLst>
          </p:cNvPr>
          <p:cNvSpPr>
            <a:spLocks noGrp="1"/>
          </p:cNvSpPr>
          <p:nvPr>
            <p:ph idx="1"/>
          </p:nvPr>
        </p:nvSpPr>
        <p:spPr>
          <a:xfrm>
            <a:off x="1495645" y="661433"/>
            <a:ext cx="9455121" cy="3450613"/>
          </a:xfrm>
        </p:spPr>
        <p:txBody>
          <a:bodyPr>
            <a:noAutofit/>
          </a:bodyPr>
          <a:lstStyle/>
          <a:p>
            <a:pPr algn="just"/>
            <a:r>
              <a:rPr lang="en-US" sz="1800" dirty="0"/>
              <a:t>Giving greater importance to global connections does not mean abandoning the local study of peoples intimate relationships with land and resources. </a:t>
            </a:r>
          </a:p>
          <a:p>
            <a:pPr algn="just"/>
            <a:r>
              <a:rPr lang="en-US" sz="1800" dirty="0"/>
              <a:t>The key is to find better ways to link specificities and generalities, to recognize systematic connections between the localities where we work, each with its own history and culture. </a:t>
            </a:r>
          </a:p>
          <a:p>
            <a:pPr algn="just"/>
            <a:r>
              <a:rPr lang="en-US" sz="1800" dirty="0"/>
              <a:t>Consumer culture provides one avenue towards forging these connections. During the last 500 years every part of the world has started to participate fully in a system where manufactured commodities have gradually replaced all kinds of objects and goods that were once provided by household and community economies. </a:t>
            </a:r>
          </a:p>
          <a:p>
            <a:pPr algn="just"/>
            <a:r>
              <a:rPr lang="en-US" sz="1800" dirty="0"/>
              <a:t>And almost everywhere people have begun to discover new needs for myriad goods and services, some as simple as metal pots and flashlights, and others as complex as cellular phones. </a:t>
            </a:r>
          </a:p>
          <a:p>
            <a:pPr algn="just"/>
            <a:r>
              <a:rPr lang="en-US" sz="1800" dirty="0"/>
              <a:t>This process leads to growing dependence on a cash economy and market connections, and a progressive shrinking of self-provisioning, a key hallmark of mass consumer culture. </a:t>
            </a:r>
          </a:p>
          <a:p>
            <a:pPr algn="just"/>
            <a:r>
              <a:rPr lang="en-US" sz="1800" dirty="0"/>
              <a:t>Cultural ecology needs to incorporate the concept of consumer culture, if it is to make sense out of the environmental challenges of the next century. </a:t>
            </a:r>
          </a:p>
          <a:p>
            <a:pPr algn="just"/>
            <a:endParaRPr lang="en-US" sz="1800" dirty="0"/>
          </a:p>
        </p:txBody>
      </p:sp>
    </p:spTree>
    <p:extLst>
      <p:ext uri="{BB962C8B-B14F-4D97-AF65-F5344CB8AC3E}">
        <p14:creationId xmlns:p14="http://schemas.microsoft.com/office/powerpoint/2010/main" val="3895905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B5866-4FD2-3B46-B71E-5F46C8782DD7}"/>
              </a:ext>
            </a:extLst>
          </p:cNvPr>
          <p:cNvSpPr>
            <a:spLocks noGrp="1"/>
          </p:cNvSpPr>
          <p:nvPr>
            <p:ph type="title"/>
          </p:nvPr>
        </p:nvSpPr>
        <p:spPr>
          <a:xfrm>
            <a:off x="1560817" y="1003713"/>
            <a:ext cx="9603275" cy="752067"/>
          </a:xfrm>
        </p:spPr>
        <p:txBody>
          <a:bodyPr>
            <a:normAutofit fontScale="90000"/>
          </a:bodyPr>
          <a:lstStyle/>
          <a:p>
            <a:r>
              <a:rPr lang="en-US" sz="2800" dirty="0"/>
              <a:t>Consumption as a Global and Local Ecological Issue </a:t>
            </a:r>
            <a:br>
              <a:rPr lang="en-US" sz="2800" dirty="0"/>
            </a:br>
            <a:endParaRPr lang="en-US" sz="2800" dirty="0"/>
          </a:p>
        </p:txBody>
      </p:sp>
      <p:sp>
        <p:nvSpPr>
          <p:cNvPr id="3" name="Content Placeholder 2">
            <a:extLst>
              <a:ext uri="{FF2B5EF4-FFF2-40B4-BE49-F238E27FC236}">
                <a16:creationId xmlns:a16="http://schemas.microsoft.com/office/drawing/2014/main" id="{08FD8F6E-34AF-3540-B723-91F4DD53F501}"/>
              </a:ext>
            </a:extLst>
          </p:cNvPr>
          <p:cNvSpPr>
            <a:spLocks noGrp="1"/>
          </p:cNvSpPr>
          <p:nvPr>
            <p:ph idx="1"/>
          </p:nvPr>
        </p:nvSpPr>
        <p:spPr>
          <a:xfrm>
            <a:off x="1626131" y="1889561"/>
            <a:ext cx="9254169" cy="3823208"/>
          </a:xfrm>
        </p:spPr>
        <p:txBody>
          <a:bodyPr>
            <a:noAutofit/>
          </a:bodyPr>
          <a:lstStyle/>
          <a:p>
            <a:pPr algn="just"/>
            <a:r>
              <a:rPr lang="en-US" sz="1800" dirty="0"/>
              <a:t>Consumption has been a key issue at every recent debate on environmental issues and global climate change. </a:t>
            </a:r>
          </a:p>
          <a:p>
            <a:pPr algn="just"/>
            <a:r>
              <a:rPr lang="en-US" sz="1800" dirty="0"/>
              <a:t>Affluence of the North has been based on the consumption of huge quantities of non-renewable resources, and the consequent emission of equally vast quantities of waste. </a:t>
            </a:r>
          </a:p>
          <a:p>
            <a:pPr algn="just"/>
            <a:r>
              <a:rPr lang="en-US" sz="1800" dirty="0"/>
              <a:t>The fairness of different solutions to environmental problems is debated largely through a framework that connects wealth with high rates of consumption and greater ecological impact. </a:t>
            </a:r>
          </a:p>
          <a:p>
            <a:pPr algn="just"/>
            <a:r>
              <a:rPr lang="en-US" sz="1800" dirty="0"/>
              <a:t>Policymakers disagree about how these variables are related to each other and who will pay the price of change. </a:t>
            </a:r>
          </a:p>
          <a:p>
            <a:pPr algn="just"/>
            <a:r>
              <a:rPr lang="en-US" sz="1800" dirty="0"/>
              <a:t>Why should poor countries restrain their own growth to save the environment, when rich countries are responsible for so much more of the damage the planet has suffered? Is it possible to have prosperity and economic growth without massive ecological consequences? </a:t>
            </a:r>
          </a:p>
        </p:txBody>
      </p:sp>
    </p:spTree>
    <p:extLst>
      <p:ext uri="{BB962C8B-B14F-4D97-AF65-F5344CB8AC3E}">
        <p14:creationId xmlns:p14="http://schemas.microsoft.com/office/powerpoint/2010/main" val="2919013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14BB-31A7-B348-921C-1B34465ADB96}"/>
              </a:ext>
            </a:extLst>
          </p:cNvPr>
          <p:cNvSpPr>
            <a:spLocks noGrp="1"/>
          </p:cNvSpPr>
          <p:nvPr>
            <p:ph type="title"/>
          </p:nvPr>
        </p:nvSpPr>
        <p:spPr>
          <a:xfrm>
            <a:off x="1549550" y="892630"/>
            <a:ext cx="9603275" cy="928468"/>
          </a:xfrm>
        </p:spPr>
        <p:txBody>
          <a:bodyPr>
            <a:normAutofit/>
          </a:bodyPr>
          <a:lstStyle/>
          <a:p>
            <a:r>
              <a:rPr lang="en-US" sz="2400" dirty="0"/>
              <a:t>Consumption as a Global and Local Ecological Issue</a:t>
            </a:r>
          </a:p>
        </p:txBody>
      </p:sp>
      <p:sp>
        <p:nvSpPr>
          <p:cNvPr id="3" name="Content Placeholder 2">
            <a:extLst>
              <a:ext uri="{FF2B5EF4-FFF2-40B4-BE49-F238E27FC236}">
                <a16:creationId xmlns:a16="http://schemas.microsoft.com/office/drawing/2014/main" id="{908AEC8C-DEBD-C44C-87BB-34B6FDD4F59B}"/>
              </a:ext>
            </a:extLst>
          </p:cNvPr>
          <p:cNvSpPr>
            <a:spLocks noGrp="1"/>
          </p:cNvSpPr>
          <p:nvPr>
            <p:ph idx="1"/>
          </p:nvPr>
        </p:nvSpPr>
        <p:spPr>
          <a:xfrm>
            <a:off x="1451579" y="1937657"/>
            <a:ext cx="9603275" cy="4234543"/>
          </a:xfrm>
        </p:spPr>
        <p:txBody>
          <a:bodyPr>
            <a:normAutofit fontScale="62500" lnSpcReduction="20000"/>
          </a:bodyPr>
          <a:lstStyle/>
          <a:p>
            <a:pPr algn="just"/>
            <a:r>
              <a:rPr lang="en-US" sz="2900" dirty="0"/>
              <a:t>Global inequalities in levels of resource consumption are striking.</a:t>
            </a:r>
          </a:p>
          <a:p>
            <a:pPr lvl="1" algn="just"/>
            <a:r>
              <a:rPr lang="en-US" sz="2900" dirty="0"/>
              <a:t>An average American baby at birth represents 280 times the environmental damage of a Haitian or Chadian baby. </a:t>
            </a:r>
          </a:p>
          <a:p>
            <a:pPr lvl="1" algn="just"/>
            <a:r>
              <a:rPr lang="en-US" sz="2900" dirty="0"/>
              <a:t>Every day a North American consumes 30 to 50 times more energy and materials than a person living in a low-income country like Honduras. </a:t>
            </a:r>
          </a:p>
          <a:p>
            <a:pPr lvl="1" algn="just"/>
            <a:endParaRPr lang="en-US" sz="2900" dirty="0"/>
          </a:p>
          <a:p>
            <a:pPr algn="just"/>
            <a:r>
              <a:rPr lang="en-US" sz="2900" dirty="0"/>
              <a:t>Emissions of greenhouse gasses like carbon dioxide, responsible for changing the global climate, are also very uneven. </a:t>
            </a:r>
          </a:p>
          <a:p>
            <a:pPr lvl="1" algn="just"/>
            <a:r>
              <a:rPr lang="en-US" sz="2900" dirty="0"/>
              <a:t>North American CO2 emissions are 5 tons per capita, compared to .19 tons per capita in southeast and south Asia. </a:t>
            </a:r>
          </a:p>
          <a:p>
            <a:pPr algn="just"/>
            <a:r>
              <a:rPr lang="en-US" sz="2900" dirty="0"/>
              <a:t>Yet while consumption is increasingly identified as a key component of global environmental problems, people do not agree on what forces are driving high levels of consumption, or what we could do to persuade or force people to limit their consumption (OECD 1997b)</a:t>
            </a:r>
          </a:p>
          <a:p>
            <a:pPr marL="0" indent="0" algn="just">
              <a:buNone/>
            </a:pPr>
            <a:endParaRPr lang="en-US" sz="2900" dirty="0"/>
          </a:p>
          <a:p>
            <a:endParaRPr lang="en-US" dirty="0"/>
          </a:p>
        </p:txBody>
      </p:sp>
    </p:spTree>
    <p:extLst>
      <p:ext uri="{BB962C8B-B14F-4D97-AF65-F5344CB8AC3E}">
        <p14:creationId xmlns:p14="http://schemas.microsoft.com/office/powerpoint/2010/main" val="229681316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11</TotalTime>
  <Words>2661</Words>
  <Application>Microsoft Macintosh PowerPoint</Application>
  <PresentationFormat>Widescreen</PresentationFormat>
  <Paragraphs>96</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Gill Sans MT</vt:lpstr>
      <vt:lpstr>Gallery</vt:lpstr>
      <vt:lpstr>The ecology of global consumer culture</vt:lpstr>
      <vt:lpstr>Introduction </vt:lpstr>
      <vt:lpstr>Introduction </vt:lpstr>
      <vt:lpstr>PowerPoint Presentation</vt:lpstr>
      <vt:lpstr>PowerPoint Presentation</vt:lpstr>
      <vt:lpstr>cultural ecology</vt:lpstr>
      <vt:lpstr>PowerPoint Presentation</vt:lpstr>
      <vt:lpstr>Consumption as a Global and Local Ecological Issue  </vt:lpstr>
      <vt:lpstr>Consumption as a Global and Local Ecological Issue</vt:lpstr>
      <vt:lpstr>Consumption as a Global and Local Ecological Issue</vt:lpstr>
      <vt:lpstr>Case study: CONSUMPTION AND ENVIRONMETAL CHANGE</vt:lpstr>
      <vt:lpstr>Consumer culture</vt:lpstr>
      <vt:lpstr>Consumer culture</vt:lpstr>
      <vt:lpstr>ECOLOGY AND CONSUMER BEHAVIOUR</vt:lpstr>
      <vt:lpstr>ECOLOGY AND CONSUMER BEHAVIOUR</vt:lpstr>
      <vt:lpstr>PowerPoint Presentation</vt:lpstr>
      <vt:lpstr>ECOLOGY AND CONSUMER BEHAVIOUR</vt:lpstr>
      <vt:lpstr>Other Approach to Consumer Culture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ecology of global consumer culture</dc:title>
  <dc:creator>aatif Siddique</dc:creator>
  <cp:lastModifiedBy>aatif Siddique</cp:lastModifiedBy>
  <cp:revision>3</cp:revision>
  <dcterms:created xsi:type="dcterms:W3CDTF">2020-03-27T14:37:28Z</dcterms:created>
  <dcterms:modified xsi:type="dcterms:W3CDTF">2020-03-29T11:21:46Z</dcterms:modified>
</cp:coreProperties>
</file>